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Gelasio"/>
      <p:regular r:id="rId14"/>
    </p:embeddedFont>
    <p:embeddedFont>
      <p:font typeface="Gelasio"/>
      <p:regular r:id="rId15"/>
    </p:embeddedFont>
    <p:embeddedFont>
      <p:font typeface="Gelasio"/>
      <p:regular r:id="rId16"/>
    </p:embeddedFont>
    <p:embeddedFont>
      <p:font typeface="Gelasio"/>
      <p:regular r:id="rId17"/>
    </p:embeddedFont>
    <p:embeddedFont>
      <p:font typeface="Lato"/>
      <p:regular r:id="rId18"/>
    </p:embeddedFont>
    <p:embeddedFont>
      <p:font typeface="Lato"/>
      <p:regular r:id="rId19"/>
    </p:embeddedFont>
    <p:embeddedFont>
      <p:font typeface="Lato"/>
      <p:regular r:id="rId20"/>
    </p:embeddedFont>
    <p:embeddedFont>
      <p:font typeface="Lato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3-1.png>
</file>

<file path=ppt/media/image-4-1.png>
</file>

<file path=ppt/media/image-5-1.png>
</file>

<file path=ppt/media/image-5-2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43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68641" y="614601"/>
            <a:ext cx="2003107" cy="420172"/>
          </a:xfrm>
          <a:prstGeom prst="roundRect">
            <a:avLst>
              <a:gd name="adj" fmla="val 17874"/>
            </a:avLst>
          </a:prstGeom>
          <a:solidFill>
            <a:srgbClr val="E8E8E3"/>
          </a:solidFill>
          <a:ln/>
        </p:spPr>
      </p:sp>
      <p:sp>
        <p:nvSpPr>
          <p:cNvPr id="4" name="Text 1"/>
          <p:cNvSpPr/>
          <p:nvPr/>
        </p:nvSpPr>
        <p:spPr>
          <a:xfrm>
            <a:off x="6402705" y="681633"/>
            <a:ext cx="1734979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DATASET OVERVIEW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68641" y="1124069"/>
            <a:ext cx="5587841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Foundation</a:t>
            </a:r>
            <a:endParaRPr lang="en-US" sz="4350" dirty="0"/>
          </a:p>
        </p:txBody>
      </p:sp>
      <p:sp>
        <p:nvSpPr>
          <p:cNvPr id="6" name="Text 3"/>
          <p:cNvSpPr/>
          <p:nvPr/>
        </p:nvSpPr>
        <p:spPr>
          <a:xfrm>
            <a:off x="6268641" y="2269331"/>
            <a:ext cx="2340293" cy="737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3.9K</a:t>
            </a:r>
            <a:endParaRPr lang="en-US" sz="5800" dirty="0"/>
          </a:p>
        </p:txBody>
      </p:sp>
      <p:sp>
        <p:nvSpPr>
          <p:cNvPr id="7" name="Text 4"/>
          <p:cNvSpPr/>
          <p:nvPr/>
        </p:nvSpPr>
        <p:spPr>
          <a:xfrm>
            <a:off x="6268641" y="3286125"/>
            <a:ext cx="2340293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Total Purchases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6268641" y="3769400"/>
            <a:ext cx="23402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888254" y="2269331"/>
            <a:ext cx="2340293" cy="737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18</a:t>
            </a:r>
            <a:endParaRPr lang="en-US" sz="5800" dirty="0"/>
          </a:p>
        </p:txBody>
      </p:sp>
      <p:sp>
        <p:nvSpPr>
          <p:cNvPr id="10" name="Text 7"/>
          <p:cNvSpPr/>
          <p:nvPr/>
        </p:nvSpPr>
        <p:spPr>
          <a:xfrm>
            <a:off x="8888254" y="3286125"/>
            <a:ext cx="2340293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Points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8888254" y="3769400"/>
            <a:ext cx="2340293" cy="1072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Features tracking demographics and behavior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07867" y="2269331"/>
            <a:ext cx="2340293" cy="737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$59.76</a:t>
            </a:r>
            <a:endParaRPr lang="en-US" sz="5800" dirty="0"/>
          </a:p>
        </p:txBody>
      </p:sp>
      <p:sp>
        <p:nvSpPr>
          <p:cNvPr id="13" name="Text 10"/>
          <p:cNvSpPr/>
          <p:nvPr/>
        </p:nvSpPr>
        <p:spPr>
          <a:xfrm>
            <a:off x="11507867" y="3286125"/>
            <a:ext cx="2340293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Avg Purchase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11507867" y="3769400"/>
            <a:ext cx="2340293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Mean transaction value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8888254" y="5400675"/>
            <a:ext cx="2340293" cy="737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3.75</a:t>
            </a:r>
            <a:endParaRPr lang="en-US" sz="5800" dirty="0"/>
          </a:p>
        </p:txBody>
      </p:sp>
      <p:sp>
        <p:nvSpPr>
          <p:cNvPr id="16" name="Text 13"/>
          <p:cNvSpPr/>
          <p:nvPr/>
        </p:nvSpPr>
        <p:spPr>
          <a:xfrm>
            <a:off x="8888254" y="6417469"/>
            <a:ext cx="2340293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Avg Rating</a:t>
            </a:r>
            <a:endParaRPr lang="en-US" sz="2150" dirty="0"/>
          </a:p>
        </p:txBody>
      </p:sp>
      <p:sp>
        <p:nvSpPr>
          <p:cNvPr id="17" name="Text 14"/>
          <p:cNvSpPr/>
          <p:nvPr/>
        </p:nvSpPr>
        <p:spPr>
          <a:xfrm>
            <a:off x="8888254" y="6900743"/>
            <a:ext cx="23402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 satisfaction score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92824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55213" y="3169087"/>
            <a:ext cx="1841421" cy="405051"/>
          </a:xfrm>
          <a:prstGeom prst="roundRect">
            <a:avLst>
              <a:gd name="adj" fmla="val 17207"/>
            </a:avLst>
          </a:prstGeom>
          <a:noFill/>
          <a:ln w="7620">
            <a:solidFill>
              <a:srgbClr val="E5E5E0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87254" y="3238857"/>
            <a:ext cx="1577340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E5E5E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PREPARATION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755213" y="3657005"/>
            <a:ext cx="5679638" cy="648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Python Analysis Pipeline</a:t>
            </a:r>
            <a:endParaRPr lang="en-US" sz="4050" dirty="0"/>
          </a:p>
        </p:txBody>
      </p:sp>
      <p:sp>
        <p:nvSpPr>
          <p:cNvPr id="6" name="Text 3"/>
          <p:cNvSpPr/>
          <p:nvPr/>
        </p:nvSpPr>
        <p:spPr>
          <a:xfrm>
            <a:off x="755213" y="4616172"/>
            <a:ext cx="207407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55213" y="4945737"/>
            <a:ext cx="6456164" cy="2286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8" name="Text 5"/>
          <p:cNvSpPr/>
          <p:nvPr/>
        </p:nvSpPr>
        <p:spPr>
          <a:xfrm>
            <a:off x="755213" y="5095161"/>
            <a:ext cx="3210520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Loading &amp; Exploration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5213" y="5543669"/>
            <a:ext cx="6456164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Imported dataset, checked structure with pandas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418784" y="4616172"/>
            <a:ext cx="207407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418784" y="4945737"/>
            <a:ext cx="6456283" cy="2286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2" name="Text 9"/>
          <p:cNvSpPr/>
          <p:nvPr/>
        </p:nvSpPr>
        <p:spPr>
          <a:xfrm>
            <a:off x="7418784" y="5095161"/>
            <a:ext cx="2624852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Cleaning &amp; Imputation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7418784" y="5543669"/>
            <a:ext cx="6456283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Handled 37 missing review ratings using median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55213" y="6238399"/>
            <a:ext cx="207407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55213" y="6567964"/>
            <a:ext cx="6456164" cy="2286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6" name="Text 13"/>
          <p:cNvSpPr/>
          <p:nvPr/>
        </p:nvSpPr>
        <p:spPr>
          <a:xfrm>
            <a:off x="755213" y="6717387"/>
            <a:ext cx="2592824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 Engineering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755213" y="7165896"/>
            <a:ext cx="6456164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Created age groups and purchase frequency metrics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418784" y="6238399"/>
            <a:ext cx="207407" cy="259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7418784" y="6567964"/>
            <a:ext cx="6456283" cy="2286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20" name="Text 17"/>
          <p:cNvSpPr/>
          <p:nvPr/>
        </p:nvSpPr>
        <p:spPr>
          <a:xfrm>
            <a:off x="7418784" y="6717387"/>
            <a:ext cx="2592824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Database Integration</a:t>
            </a:r>
            <a:endParaRPr lang="en-US" sz="2000" dirty="0"/>
          </a:p>
        </p:txBody>
      </p:sp>
      <p:sp>
        <p:nvSpPr>
          <p:cNvPr id="21" name="Text 18"/>
          <p:cNvSpPr/>
          <p:nvPr/>
        </p:nvSpPr>
        <p:spPr>
          <a:xfrm>
            <a:off x="7418784" y="7165896"/>
            <a:ext cx="6456283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Loaded cleaned data into PostgreSQL for SQL analysis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9041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267301" y="2916317"/>
            <a:ext cx="1237417" cy="359331"/>
          </a:xfrm>
          <a:prstGeom prst="roundRect">
            <a:avLst>
              <a:gd name="adj" fmla="val 17882"/>
            </a:avLst>
          </a:prstGeom>
          <a:solidFill>
            <a:srgbClr val="E8E8E3"/>
          </a:solidFill>
          <a:ln/>
        </p:spPr>
      </p:sp>
      <p:sp>
        <p:nvSpPr>
          <p:cNvPr id="4" name="Text 1"/>
          <p:cNvSpPr/>
          <p:nvPr/>
        </p:nvSpPr>
        <p:spPr>
          <a:xfrm>
            <a:off x="1381958" y="2973586"/>
            <a:ext cx="100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 INSIGHTS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1267301" y="3352086"/>
            <a:ext cx="5487472" cy="597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SQL Business Intelligence</a:t>
            </a:r>
            <a:endParaRPr lang="en-US" sz="3750" dirty="0"/>
          </a:p>
        </p:txBody>
      </p:sp>
      <p:sp>
        <p:nvSpPr>
          <p:cNvPr id="6" name="Text 3"/>
          <p:cNvSpPr/>
          <p:nvPr/>
        </p:nvSpPr>
        <p:spPr>
          <a:xfrm>
            <a:off x="1267301" y="4427577"/>
            <a:ext cx="2390418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by Gender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267301" y="4917638"/>
            <a:ext cx="5814536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Male customers: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$157,890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1267301" y="5395555"/>
            <a:ext cx="5814536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Female customers: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$75,191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1267301" y="6012007"/>
            <a:ext cx="5814536" cy="31433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267301" y="6258401"/>
            <a:ext cx="2390418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Shipping Preferences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267301" y="6748463"/>
            <a:ext cx="5814536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Express: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$60.48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avg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1267301" y="7226379"/>
            <a:ext cx="5814536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Standard: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$58.46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avg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7555944" y="4427577"/>
            <a:ext cx="2390418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Top-Rated Products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7555944" y="4917638"/>
            <a:ext cx="5814536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Font typeface="+mj-lt"/>
              <a:buAutoNum type="arabicPeriod" startAt="1"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Gloves (3.86)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7555944" y="5290423"/>
            <a:ext cx="5814536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Font typeface="+mj-lt"/>
              <a:buAutoNum type="arabicPeriod" startAt="2"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Sandals (3.84)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7555944" y="5663208"/>
            <a:ext cx="5814536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Font typeface="+mj-lt"/>
              <a:buAutoNum type="arabicPeriod" startAt="3"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Boots (3.82)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7555944" y="6035992"/>
            <a:ext cx="5814536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Font typeface="+mj-lt"/>
              <a:buAutoNum type="arabicPeriod" startAt="4"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Hat (3.80)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7555944" y="6408777"/>
            <a:ext cx="5814536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Font typeface="+mj-lt"/>
              <a:buAutoNum type="arabicPeriod" startAt="5"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Skirt (3.78)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5816" y="565071"/>
            <a:ext cx="9146143" cy="642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Segmentation Reveals Loyalty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815816" y="1618178"/>
            <a:ext cx="4195882" cy="1651278"/>
          </a:xfrm>
          <a:prstGeom prst="roundRect">
            <a:avLst>
              <a:gd name="adj" fmla="val 5227"/>
            </a:avLst>
          </a:prstGeom>
          <a:solidFill>
            <a:srgbClr val="D3C1B6"/>
          </a:solidFill>
          <a:ln w="7620">
            <a:solidFill>
              <a:srgbClr val="B9A79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938" y="1831300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Loyal Customers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28938" y="2275642"/>
            <a:ext cx="3769638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3,116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customers (80%)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28938" y="2727603"/>
            <a:ext cx="3769638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Repeat purchasers driving revenue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217200" y="1618178"/>
            <a:ext cx="4195882" cy="1651278"/>
          </a:xfrm>
          <a:prstGeom prst="roundRect">
            <a:avLst>
              <a:gd name="adj" fmla="val 5227"/>
            </a:avLst>
          </a:prstGeom>
          <a:solidFill>
            <a:srgbClr val="D3C1B6"/>
          </a:solidFill>
          <a:ln w="7620">
            <a:solidFill>
              <a:srgbClr val="B9A79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30322" y="1831300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Returning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5430322" y="2275642"/>
            <a:ext cx="3769638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701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customers (18%)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30322" y="2727603"/>
            <a:ext cx="3769638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Growth opportunity segment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9618583" y="1618178"/>
            <a:ext cx="4195882" cy="1651278"/>
          </a:xfrm>
          <a:prstGeom prst="roundRect">
            <a:avLst>
              <a:gd name="adj" fmla="val 5227"/>
            </a:avLst>
          </a:prstGeom>
          <a:solidFill>
            <a:srgbClr val="D3C1B6"/>
          </a:solidFill>
          <a:ln w="7620">
            <a:solidFill>
              <a:srgbClr val="B9A79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31705" y="1831300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New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9831705" y="2275642"/>
            <a:ext cx="3769638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83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customers (2%)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831705" y="2727603"/>
            <a:ext cx="3769638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Fresh acquisition potential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737366" y="4836200"/>
            <a:ext cx="2527697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4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27%</a:t>
            </a:r>
            <a:endParaRPr lang="en-US" sz="40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59950" y="3551872"/>
            <a:ext cx="3082647" cy="3082647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2716768" y="6891337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Subscription Rate</a:t>
            </a:r>
            <a:endParaRPr lang="en-US" sz="2000" dirty="0"/>
          </a:p>
        </p:txBody>
      </p:sp>
      <p:sp>
        <p:nvSpPr>
          <p:cNvPr id="18" name="Text 15"/>
          <p:cNvSpPr/>
          <p:nvPr/>
        </p:nvSpPr>
        <p:spPr>
          <a:xfrm>
            <a:off x="815816" y="7335679"/>
            <a:ext cx="6370915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1,053 subscribers vs 2,847 non-subscribers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365099" y="4836200"/>
            <a:ext cx="2527697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4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43%</a:t>
            </a:r>
            <a:endParaRPr lang="en-US" sz="4000" dirty="0"/>
          </a:p>
        </p:txBody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7683" y="3551872"/>
            <a:ext cx="3082647" cy="3082647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9344620" y="6891337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Discount Usage</a:t>
            </a:r>
            <a:endParaRPr lang="en-US" sz="2000" dirty="0"/>
          </a:p>
        </p:txBody>
      </p:sp>
      <p:sp>
        <p:nvSpPr>
          <p:cNvPr id="22" name="Text 18"/>
          <p:cNvSpPr/>
          <p:nvPr/>
        </p:nvSpPr>
        <p:spPr>
          <a:xfrm>
            <a:off x="7443549" y="7335679"/>
            <a:ext cx="6371034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1,677 purchases with discounts applied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2104311"/>
            <a:ext cx="2301716" cy="426244"/>
          </a:xfrm>
          <a:prstGeom prst="roundRect">
            <a:avLst>
              <a:gd name="adj" fmla="val 17880"/>
            </a:avLst>
          </a:prstGeom>
          <a:solidFill>
            <a:srgbClr val="E8E8E3"/>
          </a:solidFill>
          <a:ln/>
        </p:spPr>
      </p:sp>
      <p:sp>
        <p:nvSpPr>
          <p:cNvPr id="4" name="Text 1"/>
          <p:cNvSpPr/>
          <p:nvPr/>
        </p:nvSpPr>
        <p:spPr>
          <a:xfrm>
            <a:off x="6416278" y="2172295"/>
            <a:ext cx="202953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POWER BI DASHBOARD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80190" y="26212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Visual Intelligence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6280190" y="3897035"/>
            <a:ext cx="212276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Leaders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4832509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Clothing dominates across all age groups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63978" y="3897035"/>
            <a:ext cx="2122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Age Distribution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63978" y="4478179"/>
            <a:ext cx="212276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Young Adults generate highest revenue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647765" y="3897035"/>
            <a:ext cx="22038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Filters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1647765" y="4832509"/>
            <a:ext cx="22038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Slice by subscription, gender, category, shipping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648653"/>
            <a:ext cx="1475065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E5E5E0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724257"/>
            <a:ext cx="118764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5E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ACTION PLAN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180862"/>
            <a:ext cx="70524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2569964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2539484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7" name="Shape 5"/>
          <p:cNvSpPr/>
          <p:nvPr/>
        </p:nvSpPr>
        <p:spPr>
          <a:xfrm>
            <a:off x="2551688" y="222980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8" name="Text 6"/>
          <p:cNvSpPr/>
          <p:nvPr/>
        </p:nvSpPr>
        <p:spPr>
          <a:xfrm>
            <a:off x="2755761" y="239994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1051084" y="3136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51084" y="362735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Promote exclusive benefits to convert 73% non-subscribers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216962" y="2569964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5216962" y="2539484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3" name="Shape 11"/>
          <p:cNvSpPr/>
          <p:nvPr/>
        </p:nvSpPr>
        <p:spPr>
          <a:xfrm>
            <a:off x="6974860" y="222980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14" name="Text 12"/>
          <p:cNvSpPr/>
          <p:nvPr/>
        </p:nvSpPr>
        <p:spPr>
          <a:xfrm>
            <a:off x="7178933" y="239994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5474256" y="3136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5474256" y="3627358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Reward repeat buyers to strengthen 80% loyal segment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9640133" y="2569964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9640133" y="2539484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9" name="Shape 17"/>
          <p:cNvSpPr/>
          <p:nvPr/>
        </p:nvSpPr>
        <p:spPr>
          <a:xfrm>
            <a:off x="11398032" y="222980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20" name="Text 18"/>
          <p:cNvSpPr/>
          <p:nvPr/>
        </p:nvSpPr>
        <p:spPr>
          <a:xfrm>
            <a:off x="11602105" y="239994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9897427" y="3136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Optimize Discounts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9897427" y="3627358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Balance sales boosts with margin control—839 high spenders use discounts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93790" y="5540335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793790" y="5509855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25" name="Shape 23"/>
          <p:cNvSpPr/>
          <p:nvPr/>
        </p:nvSpPr>
        <p:spPr>
          <a:xfrm>
            <a:off x="3657540" y="52001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26" name="Text 24"/>
          <p:cNvSpPr/>
          <p:nvPr/>
        </p:nvSpPr>
        <p:spPr>
          <a:xfrm>
            <a:off x="3861614" y="537031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1051084" y="61073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1051084" y="6597729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Highlight top-rated items (Gloves, Sandals, Boots) in campaigns</a:t>
            </a:r>
            <a:endParaRPr lang="en-US" sz="1750" dirty="0"/>
          </a:p>
        </p:txBody>
      </p:sp>
      <p:sp>
        <p:nvSpPr>
          <p:cNvPr id="29" name="Shape 27"/>
          <p:cNvSpPr/>
          <p:nvPr/>
        </p:nvSpPr>
        <p:spPr>
          <a:xfrm>
            <a:off x="7428548" y="5540335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7428548" y="5509855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31" name="Shape 29"/>
          <p:cNvSpPr/>
          <p:nvPr/>
        </p:nvSpPr>
        <p:spPr>
          <a:xfrm>
            <a:off x="10292298" y="52001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E5E5E0"/>
          </a:solidFill>
          <a:ln/>
        </p:spPr>
      </p:sp>
      <p:sp>
        <p:nvSpPr>
          <p:cNvPr id="32" name="Text 30"/>
          <p:cNvSpPr/>
          <p:nvPr/>
        </p:nvSpPr>
        <p:spPr>
          <a:xfrm>
            <a:off x="10496371" y="537031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100" dirty="0"/>
          </a:p>
        </p:txBody>
      </p:sp>
      <p:sp>
        <p:nvSpPr>
          <p:cNvPr id="33" name="Text 31"/>
          <p:cNvSpPr/>
          <p:nvPr/>
        </p:nvSpPr>
        <p:spPr>
          <a:xfrm>
            <a:off x="7685842" y="61073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34" name="Text 32"/>
          <p:cNvSpPr/>
          <p:nvPr/>
        </p:nvSpPr>
        <p:spPr>
          <a:xfrm>
            <a:off x="7685842" y="6597729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Focus on Young Adults and express-shipping users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2026-01-06T14:36:49Z</dcterms:created>
  <dcterms:modified xsi:type="dcterms:W3CDTF">2026-01-06T14:36:49Z</dcterms:modified>
</cp:coreProperties>
</file>